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256" r:id="rId4"/>
    <p:sldId id="258" r:id="rId5"/>
    <p:sldId id="259" r:id="rId6"/>
    <p:sldId id="263" r:id="rId7"/>
    <p:sldId id="264" r:id="rId8"/>
    <p:sldId id="261" r:id="rId9"/>
    <p:sldId id="260" r:id="rId10"/>
    <p:sldId id="265" r:id="rId11"/>
    <p:sldId id="283" r:id="rId12"/>
    <p:sldId id="262" r:id="rId13"/>
    <p:sldId id="284" r:id="rId14"/>
    <p:sldId id="293" r:id="rId15"/>
    <p:sldId id="294" r:id="rId16"/>
    <p:sldId id="266" r:id="rId17"/>
    <p:sldId id="296" r:id="rId18"/>
    <p:sldId id="295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3EE9-181F-4BBC-8B70-E36B86FA0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FCE58-A0FF-439E-A776-A47F43934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FC30F-41BC-4561-9CC9-FF77E14A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8548-155D-4C42-8566-C862DCC5D9C5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65F36-0F02-4AF5-8398-6C17623F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E407A-25E9-4B98-8178-63CD2DB8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E378-0E2C-4274-8C4C-123F2411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6FDE-77A2-48A3-9641-6255E4155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57589-3137-489C-A198-CF5BED9F8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58597-8B6A-42B2-82A6-6E7A5045C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8548-155D-4C42-8566-C862DCC5D9C5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C8EED-1859-4965-A29C-BB6571D59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4D641-3E26-4290-B2D5-8BBA5213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E378-0E2C-4274-8C4C-123F2411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9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4B3FCD-6F00-4158-AE19-6BD0D2A5E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EA818-5189-41D8-8AA6-D18823015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CC2D5-242A-4C41-9D1E-352B26F7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8548-155D-4C42-8566-C862DCC5D9C5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2B829-2D21-475D-9A73-393FB1C8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EF2CE-F77F-44A1-8D88-9FE999E7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E378-0E2C-4274-8C4C-123F2411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803A-317D-49E2-AFBD-D81D89AA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DAB1E-AFE1-4EA4-94A7-42529D39C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851C8-F4B3-4F40-A923-4CC0304A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8548-155D-4C42-8566-C862DCC5D9C5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08990-5F01-4401-B468-EB4434FD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68F6A-F4EC-4911-B9C9-55BBAFF5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E378-0E2C-4274-8C4C-123F2411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2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3F4C-E446-4D4E-A201-155ACD17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1DF2A-6376-458D-A597-A76D61A55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8D26E-D122-4BAE-906B-3012AF28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8548-155D-4C42-8566-C862DCC5D9C5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1976F-1757-42AD-8C7D-EB206F38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E43A8-3F8E-4233-AF43-16318C2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E378-0E2C-4274-8C4C-123F2411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0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92E0-AA4E-4628-BD1E-E3493334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472BD-4EED-43D6-B29C-06DF899E4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77E97-D1F3-4C40-AFAD-47E4076E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D7565-FA6D-4F7C-9ECF-9D7766E7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8548-155D-4C42-8566-C862DCC5D9C5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2278D-CE24-4B49-8058-B1F58637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1A502-626F-42BA-A305-51B72935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E378-0E2C-4274-8C4C-123F2411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EE81-4152-42AC-9152-EE69E48E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F0274-E81F-4273-8BF5-A13F492B0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31483-2188-4AEC-B004-964CFAE6F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968B8C-5B95-4CB4-9614-DC173F822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7AEE6-8AB8-448B-AB36-1AEC80D8F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746BBA-A0B3-4A18-9577-93F55B67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8548-155D-4C42-8566-C862DCC5D9C5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84B20-2985-49F0-902D-ED0F457E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AB1FB6-D2ED-4240-97EE-50DB1930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E378-0E2C-4274-8C4C-123F2411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3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B69B-CC69-450D-815A-D6CC34CE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86A2B-5C0F-47F1-94DE-3C5F1784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8548-155D-4C42-8566-C862DCC5D9C5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554CA-47F7-49E5-A71E-1BE8091E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36BFD-B721-4615-ABAF-022AF497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E378-0E2C-4274-8C4C-123F2411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7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6C8DF-9118-4BE0-B450-238F030E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8548-155D-4C42-8566-C862DCC5D9C5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0EAEE3-90A1-4A7C-9E5F-8F1B7D43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20EB7-AC17-4FF9-807B-78EB3C19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E378-0E2C-4274-8C4C-123F2411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58FC-6FE7-4234-B9F4-EAA13179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F3116-F7BC-4114-A843-5B2CE6E8E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589E2-07C4-4039-B2F9-C7CF28812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4AA14-2205-4E88-A956-057305D5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8548-155D-4C42-8566-C862DCC5D9C5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572E4-D9B7-4351-A96A-7B33A790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8B6BC-7D24-4B59-B237-902B19DB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E378-0E2C-4274-8C4C-123F2411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7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AF343-8FD9-47FC-9BB7-EE13DB84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CC965-29D3-497A-896C-1E405EB08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C0411-1D05-4E10-92B4-0CC2E0C5D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A4B0D-D2AB-4DBC-AAA6-AE37405F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8548-155D-4C42-8566-C862DCC5D9C5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29FB5-E00A-437E-BF22-512E2F2F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E882F-71B4-40D7-93D4-137EFB3C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E378-0E2C-4274-8C4C-123F2411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7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6AEFB0-2570-416A-8EB8-2AAEE9AC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883D6-425D-450C-B29E-5FCB47EE9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0DC58-DB29-4769-9460-E65AC1A76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38548-155D-4C42-8566-C862DCC5D9C5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26E3B-B198-4213-BF73-2D44A490D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830A9-775A-4EDB-9250-738371E9D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E378-0E2C-4274-8C4C-123F2411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406" y="783771"/>
            <a:ext cx="9823268" cy="231212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lgerian" panose="04020705040A02060702" pitchFamily="82" charset="0"/>
              </a:rPr>
              <a:t>Medical embryology</a:t>
            </a:r>
            <a:endParaRPr lang="en-US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6422"/>
            <a:ext cx="9144000" cy="194636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Basrah</a:t>
            </a:r>
            <a:r>
              <a:rPr lang="en-US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  <a:t>university/ college of medicine</a:t>
            </a:r>
          </a:p>
          <a:p>
            <a: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  <a:t>Department of human anatomy </a:t>
            </a:r>
          </a:p>
          <a:p>
            <a:endParaRPr lang="en-US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  <a:t>DR.SAMER AL-NUSSAIRI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  <a:solidFill>
            <a:srgbClr val="0066FF"/>
          </a:solidFill>
          <a:ln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12373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1F154-EE3C-4802-BFCC-FC420E0B5AEA}"/>
              </a:ext>
            </a:extLst>
          </p:cNvPr>
          <p:cNvSpPr txBox="1"/>
          <p:nvPr/>
        </p:nvSpPr>
        <p:spPr>
          <a:xfrm>
            <a:off x="0" y="-15221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Primordial germ cells ( 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PGC)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A47CB5-9094-4676-821E-F6A839DE6464}"/>
              </a:ext>
            </a:extLst>
          </p:cNvPr>
          <p:cNvSpPr/>
          <p:nvPr/>
        </p:nvSpPr>
        <p:spPr>
          <a:xfrm>
            <a:off x="290286" y="1085894"/>
            <a:ext cx="11625943" cy="131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 w="0"/>
                <a:latin typeface="Comic Sans MS" panose="030F0702030302020204" pitchFamily="66" charset="0"/>
              </a:rPr>
              <a:t>Primordial germ cells (PGCs) are induced in the embryonic epiblast, before migrating to the gonads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4FEA94-0007-46BC-B1A4-BCFAF6E5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23" b="10230"/>
          <a:stretch/>
        </p:blipFill>
        <p:spPr>
          <a:xfrm>
            <a:off x="2458721" y="2547258"/>
            <a:ext cx="7532914" cy="39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CC89B8-580A-4E30-AD19-AA909B26E123}"/>
              </a:ext>
            </a:extLst>
          </p:cNvPr>
          <p:cNvSpPr/>
          <p:nvPr/>
        </p:nvSpPr>
        <p:spPr>
          <a:xfrm>
            <a:off x="391886" y="1238908"/>
            <a:ext cx="5704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An embryonic carcinoma consist of a combination of the tissues from all three </a:t>
            </a:r>
            <a:r>
              <a:rPr lang="en-US" sz="2800" dirty="0" err="1">
                <a:solidFill>
                  <a:srgbClr val="222222"/>
                </a:solidFill>
                <a:latin typeface="Comic Sans MS" panose="030F0702030302020204" pitchFamily="66" charset="0"/>
              </a:rPr>
              <a:t>blastodermic</a:t>
            </a:r>
            <a:r>
              <a:rPr lang="en-US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  layers (</a:t>
            </a:r>
            <a:r>
              <a:rPr lang="en-US" sz="2800" dirty="0" err="1">
                <a:solidFill>
                  <a:srgbClr val="222222"/>
                </a:solidFill>
                <a:latin typeface="Comic Sans MS" panose="030F0702030302020204" pitchFamily="66" charset="0"/>
              </a:rPr>
              <a:t>ectoderm,mesoderm</a:t>
            </a:r>
            <a:r>
              <a:rPr lang="en-US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 and endoderm) as </a:t>
            </a:r>
            <a:r>
              <a:rPr lang="en-US" sz="2800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hair, bone, muscles, gut.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EB857-64D2-4EE5-A06D-8DADAAEBECD4}"/>
              </a:ext>
            </a:extLst>
          </p:cNvPr>
          <p:cNvSpPr txBox="1"/>
          <p:nvPr/>
        </p:nvSpPr>
        <p:spPr>
          <a:xfrm>
            <a:off x="0" y="-15221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Primordial Germ cell teratoma 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7C3EC-E926-42F2-B736-31AC74BF0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727" y="901337"/>
            <a:ext cx="5080000" cy="577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1F154-EE3C-4802-BFCC-FC420E0B5AEA}"/>
              </a:ext>
            </a:extLst>
          </p:cNvPr>
          <p:cNvSpPr txBox="1"/>
          <p:nvPr/>
        </p:nvSpPr>
        <p:spPr>
          <a:xfrm>
            <a:off x="0" y="-15221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Zygote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4B83F0-3892-4EFB-B49F-4005882F882F}"/>
              </a:ext>
            </a:extLst>
          </p:cNvPr>
          <p:cNvSpPr/>
          <p:nvPr/>
        </p:nvSpPr>
        <p:spPr>
          <a:xfrm>
            <a:off x="290286" y="1020183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 w="0"/>
                <a:latin typeface="Comic Sans MS" panose="030F0702030302020204" pitchFamily="66" charset="0"/>
              </a:rPr>
              <a:t>A zygote is the </a:t>
            </a:r>
            <a:r>
              <a:rPr lang="en-US" sz="2800" dirty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union</a:t>
            </a:r>
            <a:r>
              <a:rPr lang="en-US" sz="2800" dirty="0">
                <a:ln w="0"/>
                <a:latin typeface="Comic Sans MS" panose="030F0702030302020204" pitchFamily="66" charset="0"/>
              </a:rPr>
              <a:t> of the </a:t>
            </a:r>
            <a:r>
              <a:rPr lang="en-US" sz="2800" dirty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sperm cell and the egg cell</a:t>
            </a:r>
            <a:r>
              <a:rPr lang="en-US" sz="2800" dirty="0">
                <a:ln w="0"/>
                <a:latin typeface="Comic Sans MS" panose="030F0702030302020204" pitchFamily="66" charset="0"/>
              </a:rPr>
              <a:t>. Also known as a fertilized ovum, the zygote begins as a single cell but divides rapidly in the days following fertilization. </a:t>
            </a:r>
            <a:r>
              <a:rPr lang="en-US" sz="2800" dirty="0" smtClean="0">
                <a:ln w="0"/>
                <a:latin typeface="Comic Sans MS" panose="030F0702030302020204" pitchFamily="66" charset="0"/>
              </a:rPr>
              <a:t>The</a:t>
            </a:r>
            <a:r>
              <a:rPr lang="en-US" sz="2800" dirty="0">
                <a:ln w="0"/>
                <a:latin typeface="Comic Sans MS" panose="030F0702030302020204" pitchFamily="66" charset="0"/>
              </a:rPr>
              <a:t> zygote eventually becomes </a:t>
            </a:r>
            <a:r>
              <a:rPr lang="en-US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an </a:t>
            </a:r>
            <a:r>
              <a:rPr lang="en-US" sz="2800" dirty="0" smtClean="0">
                <a:latin typeface="Comic Sans MS" panose="030F0702030302020204" pitchFamily="66" charset="0"/>
              </a:rPr>
              <a:t>embryo.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6E854-98C9-4F53-8A40-08E2735BA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86" y="1291771"/>
            <a:ext cx="5646057" cy="53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A6C703-ECF5-4AE7-99A0-5A6F5241B3F3}"/>
              </a:ext>
            </a:extLst>
          </p:cNvPr>
          <p:cNvSpPr/>
          <p:nvPr/>
        </p:nvSpPr>
        <p:spPr>
          <a:xfrm>
            <a:off x="201748" y="788128"/>
            <a:ext cx="58332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22222"/>
                </a:solidFill>
                <a:latin typeface="Comic Sans MS" panose="030F0702030302020204" pitchFamily="66" charset="0"/>
              </a:rPr>
              <a:t>The yolk sac is a small, membranous structure situated outside of the embryo that has a variety of functions during embryonic development. It attaches ventrally to the developing embryo via the yolk stalk.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Before the placenta is formed, the yolk sac provides nutrition and gas exchange between the mother and the developing embryo.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2D96B-3D4B-4D93-8229-3277B72252B2}"/>
              </a:ext>
            </a:extLst>
          </p:cNvPr>
          <p:cNvSpPr txBox="1"/>
          <p:nvPr/>
        </p:nvSpPr>
        <p:spPr>
          <a:xfrm>
            <a:off x="0" y="-15221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Yolk sac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7C34F-257F-4F61-B5F4-50E7C24CF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14401"/>
            <a:ext cx="5974079" cy="52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7E0F6B-B82E-4E25-AAE0-F930D1FCC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3" y="742724"/>
            <a:ext cx="5762173" cy="611527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 smtClean="0">
                <a:latin typeface="Comic Sans MS" panose="030F0702030302020204" pitchFamily="66" charset="0"/>
              </a:rPr>
              <a:t>Gametogenesis </a:t>
            </a:r>
            <a:r>
              <a:rPr lang="en-US" sz="3200" dirty="0" smtClean="0">
                <a:latin typeface="Comic Sans MS" panose="030F0702030302020204" pitchFamily="66" charset="0"/>
              </a:rPr>
              <a:t>is </a:t>
            </a:r>
            <a:r>
              <a:rPr lang="en-US" sz="3200" dirty="0">
                <a:latin typeface="Comic Sans MS" panose="030F0702030302020204" pitchFamily="66" charset="0"/>
              </a:rPr>
              <a:t>the series of events that leads to the production of haploid gamete from diploid cells.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Gametogenesis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21099-D3F6-4769-96B1-0696FD3A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573" y="1060778"/>
            <a:ext cx="4781550" cy="54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7E0F6B-B82E-4E25-AAE0-F930D1FCC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84" y="1019947"/>
            <a:ext cx="5805716" cy="611527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>
                <a:latin typeface="Comic Sans MS" panose="030F0702030302020204" pitchFamily="66" charset="0"/>
                <a:sym typeface="Wingdings 2" panose="05020102010507070707" pitchFamily="18" charset="2"/>
              </a:rPr>
              <a:t>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Spermatogenesis</a:t>
            </a:r>
            <a:r>
              <a:rPr lang="en-US" sz="2800" dirty="0">
                <a:latin typeface="Comic Sans MS" panose="030F0702030302020204" pitchFamily="66" charset="0"/>
              </a:rPr>
              <a:t> is the production of sperm in the male testes .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  <a:sym typeface="Wingdings 2" panose="05020102010507070707" pitchFamily="18" charset="2"/>
              </a:rPr>
              <a:t>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Oogenesis</a:t>
            </a:r>
            <a:r>
              <a:rPr lang="en-US" sz="2800" dirty="0">
                <a:latin typeface="Comic Sans MS" panose="030F0702030302020204" pitchFamily="66" charset="0"/>
              </a:rPr>
              <a:t> is the production of ova within the ovaries.</a:t>
            </a:r>
          </a:p>
          <a:p>
            <a:pPr algn="l"/>
            <a:endParaRPr lang="en-US" sz="3600" dirty="0">
              <a:latin typeface="Comic Sans MS" panose="030F0702030302020204" pitchFamily="66" charset="0"/>
            </a:endParaRPr>
          </a:p>
          <a:p>
            <a:pPr algn="l"/>
            <a:endParaRPr lang="en-US" sz="3600" dirty="0"/>
          </a:p>
          <a:p>
            <a:pPr algn="l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Gametogenesis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F32D3-48EE-4483-8F7A-C7987DD40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001" y="1019947"/>
            <a:ext cx="5700804" cy="56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083C42-2D82-4835-80F1-861051B49B93}"/>
              </a:ext>
            </a:extLst>
          </p:cNvPr>
          <p:cNvSpPr/>
          <p:nvPr/>
        </p:nvSpPr>
        <p:spPr>
          <a:xfrm>
            <a:off x="261258" y="856357"/>
            <a:ext cx="50945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 w="0"/>
                <a:latin typeface="Comic Sans MS" panose="030F0702030302020204" pitchFamily="66" charset="0"/>
              </a:rPr>
              <a:t>They migrate to a structure known as gonadal </a:t>
            </a:r>
            <a:r>
              <a:rPr lang="en-US" sz="2800" dirty="0" smtClean="0">
                <a:ln w="0"/>
                <a:latin typeface="Comic Sans MS" panose="030F0702030302020204" pitchFamily="66" charset="0"/>
              </a:rPr>
              <a:t>ridge. These </a:t>
            </a:r>
            <a:r>
              <a:rPr lang="en-US" sz="2800" dirty="0">
                <a:ln w="0"/>
                <a:latin typeface="Comic Sans MS" panose="030F0702030302020204" pitchFamily="66" charset="0"/>
              </a:rPr>
              <a:t>migrating cells are known as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gonocytes</a:t>
            </a:r>
            <a:r>
              <a:rPr lang="en-US" sz="2800" dirty="0">
                <a:ln w="0"/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D7E0C-CF3D-42DA-A703-026837E1F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6"/>
          <a:stretch/>
        </p:blipFill>
        <p:spPr>
          <a:xfrm>
            <a:off x="5923923" y="997527"/>
            <a:ext cx="5980694" cy="5513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B83205-57AA-436D-B32E-48497115C598}"/>
              </a:ext>
            </a:extLst>
          </p:cNvPr>
          <p:cNvSpPr txBox="1"/>
          <p:nvPr/>
        </p:nvSpPr>
        <p:spPr>
          <a:xfrm>
            <a:off x="0" y="-58057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Gametogenesis</a:t>
            </a:r>
          </a:p>
        </p:txBody>
      </p:sp>
    </p:spTree>
    <p:extLst>
      <p:ext uri="{BB962C8B-B14F-4D97-AF65-F5344CB8AC3E}">
        <p14:creationId xmlns:p14="http://schemas.microsoft.com/office/powerpoint/2010/main" val="6611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64755E-4FD1-4DF3-94D2-6ED2CD7972DF}"/>
              </a:ext>
            </a:extLst>
          </p:cNvPr>
          <p:cNvSpPr/>
          <p:nvPr/>
        </p:nvSpPr>
        <p:spPr>
          <a:xfrm>
            <a:off x="442380" y="1166842"/>
            <a:ext cx="470438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At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their arrival on the ridge, they become surrounded by the cells on the ridge and the change the appearance on the ridge based on their contents.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6AF81-975E-40C8-8282-51E7FCDBE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634" y="1025236"/>
            <a:ext cx="7136674" cy="5611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2447CB-CABD-4A0F-B382-E052118776D2}"/>
              </a:ext>
            </a:extLst>
          </p:cNvPr>
          <p:cNvSpPr txBox="1"/>
          <p:nvPr/>
        </p:nvSpPr>
        <p:spPr>
          <a:xfrm>
            <a:off x="0" y="-15221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Gametogenesis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5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7E0F6B-B82E-4E25-AAE0-F930D1FCC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3" y="742724"/>
            <a:ext cx="5788298" cy="611527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>
                <a:latin typeface="Comic Sans MS" panose="030F0702030302020204" pitchFamily="66" charset="0"/>
              </a:rPr>
              <a:t>- </a:t>
            </a:r>
            <a:r>
              <a:rPr lang="en-US" sz="2800" dirty="0" smtClean="0">
                <a:latin typeface="Comic Sans MS" panose="030F0702030302020204" pitchFamily="66" charset="0"/>
              </a:rPr>
              <a:t>During </a:t>
            </a:r>
            <a:r>
              <a:rPr lang="en-US" sz="2800" dirty="0">
                <a:latin typeface="Comic Sans MS" panose="030F0702030302020204" pitchFamily="66" charset="0"/>
              </a:rPr>
              <a:t>the time of </a:t>
            </a:r>
            <a:r>
              <a:rPr lang="en-US" sz="2800" dirty="0" smtClean="0">
                <a:latin typeface="Comic Sans MS" panose="030F0702030302020204" pitchFamily="66" charset="0"/>
              </a:rPr>
              <a:t>migration </a:t>
            </a:r>
            <a:r>
              <a:rPr lang="en-US" sz="2800" dirty="0">
                <a:latin typeface="Comic Sans MS" panose="030F0702030302020204" pitchFamily="66" charset="0"/>
              </a:rPr>
              <a:t>and after arrival at the ridge, the </a:t>
            </a:r>
            <a:r>
              <a:rPr lang="en-US" sz="2800" dirty="0" smtClean="0">
                <a:latin typeface="Comic Sans MS" panose="030F0702030302020204" pitchFamily="66" charset="0"/>
              </a:rPr>
              <a:t>PGC </a:t>
            </a:r>
            <a:r>
              <a:rPr lang="en-US" sz="2800" dirty="0">
                <a:latin typeface="Comic Sans MS" panose="030F0702030302020204" pitchFamily="66" charset="0"/>
              </a:rPr>
              <a:t>undergoes mitotic  to increase its number and </a:t>
            </a:r>
            <a:r>
              <a:rPr lang="en-US" sz="2800" dirty="0" smtClean="0">
                <a:latin typeface="Comic Sans MS" panose="030F0702030302020204" pitchFamily="66" charset="0"/>
              </a:rPr>
              <a:t>divisions </a:t>
            </a:r>
            <a:r>
              <a:rPr lang="en-US" sz="2800" dirty="0">
                <a:latin typeface="Comic Sans MS" panose="030F0702030302020204" pitchFamily="66" charset="0"/>
              </a:rPr>
              <a:t>to produce sperm or ovum. 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Gametogenesis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CC0CB-8F1A-410A-A9BF-B552FF8C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410" y="742724"/>
            <a:ext cx="6287589" cy="61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182880" y="222069"/>
            <a:ext cx="11691257" cy="6531428"/>
            <a:chOff x="197700" y="687311"/>
            <a:chExt cx="8848725" cy="6208875"/>
          </a:xfrm>
        </p:grpSpPr>
        <p:sp>
          <p:nvSpPr>
            <p:cNvPr id="4" name="object 3"/>
            <p:cNvSpPr/>
            <p:nvPr/>
          </p:nvSpPr>
          <p:spPr>
            <a:xfrm>
              <a:off x="197700" y="806924"/>
              <a:ext cx="8848725" cy="60892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/>
            <p:cNvSpPr/>
            <p:nvPr/>
          </p:nvSpPr>
          <p:spPr>
            <a:xfrm>
              <a:off x="197700" y="687311"/>
              <a:ext cx="8848725" cy="5995670"/>
            </a:xfrm>
            <a:custGeom>
              <a:avLst/>
              <a:gdLst/>
              <a:ahLst/>
              <a:cxnLst/>
              <a:rect l="l" t="t" r="r" b="b"/>
              <a:pathLst>
                <a:path w="8848725" h="5995670">
                  <a:moveTo>
                    <a:pt x="0" y="5995670"/>
                  </a:moveTo>
                  <a:lnTo>
                    <a:pt x="8848344" y="5995670"/>
                  </a:lnTo>
                  <a:lnTo>
                    <a:pt x="8848344" y="0"/>
                  </a:lnTo>
                  <a:lnTo>
                    <a:pt x="0" y="0"/>
                  </a:lnTo>
                  <a:lnTo>
                    <a:pt x="0" y="5995670"/>
                  </a:lnTo>
                  <a:close/>
                </a:path>
              </a:pathLst>
            </a:custGeom>
            <a:ln w="19050">
              <a:solidFill>
                <a:srgbClr val="DC58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39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71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OBJECTIVES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846"/>
            <a:ext cx="10515600" cy="4962117"/>
          </a:xfrm>
        </p:spPr>
        <p:txBody>
          <a:bodyPr>
            <a:normAutofit/>
          </a:bodyPr>
          <a:lstStyle/>
          <a:p>
            <a:endParaRPr lang="en-US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  Concept of Medical Embryology 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  Values 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&amp; significances of studying medical 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Embryology.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  Somatic cells, 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Germ 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cells, 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Gamete ( Sex cell 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), Zygote &amp; Gametogenesis..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  <a:p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1F154-EE3C-4802-BFCC-FC420E0B5AEA}"/>
              </a:ext>
            </a:extLst>
          </p:cNvPr>
          <p:cNvSpPr txBox="1"/>
          <p:nvPr/>
        </p:nvSpPr>
        <p:spPr>
          <a:xfrm>
            <a:off x="0" y="282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Medical 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Embryology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0FE00-37D8-4D90-BCF0-607083BE65CF}"/>
              </a:ext>
            </a:extLst>
          </p:cNvPr>
          <p:cNvSpPr/>
          <p:nvPr/>
        </p:nvSpPr>
        <p:spPr>
          <a:xfrm>
            <a:off x="261256" y="969780"/>
            <a:ext cx="5826035" cy="5837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Embryology</a:t>
            </a:r>
            <a:r>
              <a:rPr lang="en-US" sz="2800" dirty="0" smtClean="0">
                <a:ln w="0"/>
                <a:latin typeface="Comic Sans MS" panose="030F0702030302020204" pitchFamily="66" charset="0"/>
              </a:rPr>
              <a:t>: </a:t>
            </a:r>
            <a:r>
              <a:rPr lang="en-US" sz="2800" dirty="0">
                <a:ln w="0"/>
                <a:latin typeface="Comic Sans MS" panose="030F0702030302020204" pitchFamily="66" charset="0"/>
              </a:rPr>
              <a:t>Developmental process From a single cell to a baby in 9 months that represents an amazing integration of increasingly complex phenomena.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 w="0"/>
                <a:latin typeface="Comic Sans MS" panose="030F0702030302020204" pitchFamily="66" charset="0"/>
              </a:rPr>
              <a:t>The field includes investigations of the molecular, cellular, and structural factors contributing to the formation of an organism.</a:t>
            </a:r>
          </a:p>
        </p:txBody>
      </p:sp>
      <p:pic>
        <p:nvPicPr>
          <p:cNvPr id="1026" name="Picture 2" descr="How an embryo turns into a baby, in one hypnotic GIF | Human embryo, Fetus  development, Fetal development">
            <a:extLst>
              <a:ext uri="{FF2B5EF4-FFF2-40B4-BE49-F238E27FC236}">
                <a16:creationId xmlns:a16="http://schemas.microsoft.com/office/drawing/2014/main" id="{8174BBEF-C4B0-46EE-9368-525F160AEB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1" y="969779"/>
            <a:ext cx="6104709" cy="583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1F154-EE3C-4802-BFCC-FC420E0B5AEA}"/>
              </a:ext>
            </a:extLst>
          </p:cNvPr>
          <p:cNvSpPr txBox="1"/>
          <p:nvPr/>
        </p:nvSpPr>
        <p:spPr>
          <a:xfrm>
            <a:off x="0" y="-15221"/>
            <a:ext cx="1219199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Values &amp; significances of studying medical Embryology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83C42-2D82-4835-80F1-861051B49B93}"/>
              </a:ext>
            </a:extLst>
          </p:cNvPr>
          <p:cNvSpPr/>
          <p:nvPr/>
        </p:nvSpPr>
        <p:spPr>
          <a:xfrm>
            <a:off x="339634" y="982176"/>
            <a:ext cx="1185236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Comic Sans MS" panose="030F0702030302020204" pitchFamily="66" charset="0"/>
              </a:rPr>
              <a:t>1-It’s </a:t>
            </a:r>
            <a:r>
              <a:rPr lang="en-US" sz="2800" dirty="0">
                <a:ln w="0"/>
                <a:latin typeface="Comic Sans MS" panose="030F0702030302020204" pitchFamily="66" charset="0"/>
              </a:rPr>
              <a:t>necessary for proper understanding of anatomy. It explains certain relations which are seen in the body of adult person.</a:t>
            </a:r>
          </a:p>
          <a:p>
            <a:endParaRPr lang="en-US" sz="2800" dirty="0">
              <a:ln w="0"/>
              <a:latin typeface="Comic Sans MS" panose="030F0702030302020204" pitchFamily="66" charset="0"/>
            </a:endParaRPr>
          </a:p>
          <a:p>
            <a:r>
              <a:rPr lang="en-US" sz="2800" dirty="0" smtClean="0">
                <a:ln w="0"/>
                <a:latin typeface="Comic Sans MS" panose="030F0702030302020204" pitchFamily="66" charset="0"/>
                <a:cs typeface="Arial" panose="020B0604020202020204" pitchFamily="34" charset="0"/>
              </a:rPr>
              <a:t>2-It’s important </a:t>
            </a:r>
            <a:r>
              <a:rPr lang="en-US" sz="2800" dirty="0">
                <a:ln w="0"/>
                <a:latin typeface="Comic Sans MS" panose="030F0702030302020204" pitchFamily="66" charset="0"/>
                <a:cs typeface="Arial" panose="020B0604020202020204" pitchFamily="34" charset="0"/>
              </a:rPr>
              <a:t>for the study of histology. It explains how different tissues and organs develop from a single cell (zygote) , after cell differentiation.</a:t>
            </a:r>
          </a:p>
          <a:p>
            <a:endParaRPr lang="en-US" sz="2800" dirty="0">
              <a:ln w="0"/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800" dirty="0">
                <a:ln w="0"/>
                <a:latin typeface="Comic Sans MS" panose="030F0702030302020204" pitchFamily="66" charset="0"/>
              </a:rPr>
              <a:t>3- </a:t>
            </a:r>
            <a:r>
              <a:rPr lang="en-US" sz="2800" dirty="0" smtClean="0">
                <a:ln w="0"/>
                <a:latin typeface="Comic Sans MS" panose="030F0702030302020204" pitchFamily="66" charset="0"/>
              </a:rPr>
              <a:t>It’s important </a:t>
            </a:r>
            <a:r>
              <a:rPr lang="en-US" sz="2800" dirty="0">
                <a:ln w="0"/>
                <a:latin typeface="Comic Sans MS" panose="030F0702030302020204" pitchFamily="66" charset="0"/>
              </a:rPr>
              <a:t>for </a:t>
            </a:r>
            <a:r>
              <a:rPr lang="en-US" sz="2800" dirty="0" smtClean="0">
                <a:ln w="0"/>
                <a:latin typeface="Comic Sans MS" panose="030F0702030302020204" pitchFamily="66" charset="0"/>
              </a:rPr>
              <a:t>study </a:t>
            </a:r>
            <a:r>
              <a:rPr lang="en-US" sz="2800" dirty="0">
                <a:ln w="0"/>
                <a:latin typeface="Comic Sans MS" panose="030F0702030302020204" pitchFamily="66" charset="0"/>
              </a:rPr>
              <a:t>of pathology, sometime, result of </a:t>
            </a:r>
            <a:r>
              <a:rPr lang="en-US" sz="2800" dirty="0" smtClean="0">
                <a:ln w="0"/>
                <a:latin typeface="Comic Sans MS" panose="030F0702030302020204" pitchFamily="66" charset="0"/>
              </a:rPr>
              <a:t>embryonic </a:t>
            </a:r>
            <a:r>
              <a:rPr lang="en-US" sz="2800" dirty="0">
                <a:ln w="0"/>
                <a:latin typeface="Comic Sans MS" panose="030F0702030302020204" pitchFamily="66" charset="0"/>
              </a:rPr>
              <a:t>development leads to </a:t>
            </a:r>
            <a:r>
              <a:rPr lang="en-US" sz="2800" dirty="0" smtClean="0">
                <a:ln w="0"/>
                <a:latin typeface="Comic Sans MS" panose="030F0702030302020204" pitchFamily="66" charset="0"/>
              </a:rPr>
              <a:t>formation </a:t>
            </a:r>
            <a:r>
              <a:rPr lang="en-US" sz="2800" dirty="0">
                <a:ln w="0"/>
                <a:latin typeface="Comic Sans MS" panose="030F0702030302020204" pitchFamily="66" charset="0"/>
              </a:rPr>
              <a:t>of congenital abnormalities.</a:t>
            </a:r>
          </a:p>
          <a:p>
            <a:endParaRPr lang="en-US" sz="2800" dirty="0">
              <a:ln w="0"/>
              <a:latin typeface="Comic Sans MS" panose="030F0702030302020204" pitchFamily="66" charset="0"/>
            </a:endParaRPr>
          </a:p>
          <a:p>
            <a:r>
              <a:rPr lang="en-US" sz="2800" dirty="0">
                <a:ln w="0"/>
                <a:latin typeface="Comic Sans MS" panose="030F0702030302020204" pitchFamily="66" charset="0"/>
              </a:rPr>
              <a:t>4.Thus it provides knowledge essential for creating health care strategies for better reproductive outcomes.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1F154-EE3C-4802-BFCC-FC420E0B5AEA}"/>
              </a:ext>
            </a:extLst>
          </p:cNvPr>
          <p:cNvSpPr txBox="1"/>
          <p:nvPr/>
        </p:nvSpPr>
        <p:spPr>
          <a:xfrm>
            <a:off x="0" y="-15221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General Embryology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83C42-2D82-4835-80F1-861051B49B93}"/>
              </a:ext>
            </a:extLst>
          </p:cNvPr>
          <p:cNvSpPr/>
          <p:nvPr/>
        </p:nvSpPr>
        <p:spPr>
          <a:xfrm>
            <a:off x="595085" y="1434237"/>
            <a:ext cx="11437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51622E-0885-4C4F-B422-9301E76381CD}"/>
              </a:ext>
            </a:extLst>
          </p:cNvPr>
          <p:cNvSpPr/>
          <p:nvPr/>
        </p:nvSpPr>
        <p:spPr>
          <a:xfrm>
            <a:off x="174171" y="915353"/>
            <a:ext cx="67230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embryonic period</a:t>
            </a:r>
            <a:r>
              <a:rPr lang="en-US" sz="2400" dirty="0">
                <a:latin typeface="Comic Sans MS" panose="030F0702030302020204" pitchFamily="66" charset="0"/>
              </a:rPr>
              <a:t>, or period </a:t>
            </a:r>
            <a:r>
              <a:rPr lang="en-US" sz="2400" dirty="0" smtClean="0">
                <a:latin typeface="Comic Sans MS" panose="030F0702030302020204" pitchFamily="66" charset="0"/>
              </a:rPr>
              <a:t>of organogenesis, occurs from the 3rd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panose="030F0702030302020204" pitchFamily="66" charset="0"/>
              </a:rPr>
              <a:t>to </a:t>
            </a:r>
            <a:r>
              <a:rPr lang="en-US" sz="2400" dirty="0">
                <a:latin typeface="Comic Sans MS" panose="030F0702030302020204" pitchFamily="66" charset="0"/>
              </a:rPr>
              <a:t>the 8</a:t>
            </a:r>
            <a:r>
              <a:rPr lang="en-US" sz="2400" baseline="30000" dirty="0">
                <a:latin typeface="Comic Sans MS" panose="030F0702030302020204" pitchFamily="66" charset="0"/>
              </a:rPr>
              <a:t>th</a:t>
            </a:r>
            <a:r>
              <a:rPr lang="en-US" sz="2400" dirty="0">
                <a:latin typeface="Comic Sans MS" panose="030F0702030302020204" pitchFamily="66" charset="0"/>
              </a:rPr>
              <a:t> weeks of </a:t>
            </a:r>
            <a:r>
              <a:rPr lang="en-US" sz="2400" dirty="0" smtClean="0">
                <a:latin typeface="Comic Sans MS" panose="030F0702030302020204" pitchFamily="66" charset="0"/>
              </a:rPr>
              <a:t>development and is the time when each of three germ layers ( ectoderm, mesoderm and endoderm) gives rise to a number of specific tissues &amp; organs.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fetal period </a:t>
            </a:r>
            <a:r>
              <a:rPr lang="en-US" sz="2400" dirty="0">
                <a:latin typeface="Comic Sans MS" panose="030F0702030302020204" pitchFamily="66" charset="0"/>
              </a:rPr>
              <a:t>is period from the beginning of the 9</a:t>
            </a:r>
            <a:r>
              <a:rPr lang="en-US" sz="2400" baseline="30000" dirty="0">
                <a:latin typeface="Comic Sans MS" panose="030F0702030302020204" pitchFamily="66" charset="0"/>
              </a:rPr>
              <a:t>th</a:t>
            </a:r>
            <a:r>
              <a:rPr lang="en-US" sz="2400" dirty="0">
                <a:latin typeface="Comic Sans MS" panose="030F0702030302020204" pitchFamily="66" charset="0"/>
              </a:rPr>
              <a:t> weeks </a:t>
            </a:r>
            <a:r>
              <a:rPr lang="en-US" sz="2400" dirty="0" smtClean="0">
                <a:latin typeface="Comic Sans MS" panose="030F0702030302020204" pitchFamily="66" charset="0"/>
              </a:rPr>
              <a:t>to </a:t>
            </a:r>
            <a:r>
              <a:rPr lang="en-US" sz="2400" dirty="0">
                <a:latin typeface="Comic Sans MS" panose="030F0702030302020204" pitchFamily="66" charset="0"/>
              </a:rPr>
              <a:t>birth. </a:t>
            </a:r>
            <a:r>
              <a:rPr lang="en-US" sz="2400" dirty="0" smtClean="0">
                <a:latin typeface="Comic Sans MS" panose="030F0702030302020204" pitchFamily="66" charset="0"/>
              </a:rPr>
              <a:t>It </a:t>
            </a:r>
            <a:r>
              <a:rPr lang="en-US" sz="2400" dirty="0">
                <a:latin typeface="Comic Sans MS" panose="030F0702030302020204" pitchFamily="66" charset="0"/>
              </a:rPr>
              <a:t>is characterized by maturation of tissues </a:t>
            </a:r>
            <a:r>
              <a:rPr lang="en-US" sz="2400" dirty="0" smtClean="0">
                <a:latin typeface="Comic Sans MS" panose="030F0702030302020204" pitchFamily="66" charset="0"/>
              </a:rPr>
              <a:t>&amp; organs with </a:t>
            </a:r>
            <a:r>
              <a:rPr lang="en-US" sz="2400" dirty="0">
                <a:latin typeface="Comic Sans MS" panose="030F0702030302020204" pitchFamily="66" charset="0"/>
              </a:rPr>
              <a:t>rapid growth of the body.</a:t>
            </a:r>
            <a:endParaRPr lang="en-US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119BCD-7F17-438E-8FFA-7B50503BB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270" r="248" b="1317"/>
          <a:stretch/>
        </p:blipFill>
        <p:spPr>
          <a:xfrm>
            <a:off x="6805749" y="915353"/>
            <a:ext cx="5386251" cy="584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1F154-EE3C-4802-BFCC-FC420E0B5AEA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Somatic cell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83C42-2D82-4835-80F1-861051B49B93}"/>
              </a:ext>
            </a:extLst>
          </p:cNvPr>
          <p:cNvSpPr/>
          <p:nvPr/>
        </p:nvSpPr>
        <p:spPr>
          <a:xfrm>
            <a:off x="595085" y="1434237"/>
            <a:ext cx="11437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EFFC47-3CB6-40BD-B8D8-3DC98B485401}"/>
              </a:ext>
            </a:extLst>
          </p:cNvPr>
          <p:cNvSpPr/>
          <p:nvPr/>
        </p:nvSpPr>
        <p:spPr>
          <a:xfrm>
            <a:off x="159657" y="1434237"/>
            <a:ext cx="54312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 w="0"/>
                <a:latin typeface="Comic Sans MS" panose="030F0702030302020204" pitchFamily="66" charset="0"/>
              </a:rPr>
              <a:t>A somatic cell is any cell of the body except sperm and egg cells. Somatic cells are diploid, meaning that they contain two sets of chromosomes, one inherited from each </a:t>
            </a:r>
            <a:r>
              <a:rPr lang="en-US" sz="2800" dirty="0" smtClean="0">
                <a:ln w="0"/>
                <a:latin typeface="Comic Sans MS" panose="030F0702030302020204" pitchFamily="66" charset="0"/>
              </a:rPr>
              <a:t>parent.</a:t>
            </a:r>
            <a:endParaRPr lang="en-US" dirty="0">
              <a:ln w="0"/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3BAEB-69B2-4EF8-9979-87047EFFDE2A}"/>
              </a:ext>
            </a:extLst>
          </p:cNvPr>
          <p:cNvSpPr txBox="1"/>
          <p:nvPr/>
        </p:nvSpPr>
        <p:spPr>
          <a:xfrm>
            <a:off x="7460343" y="4455886"/>
            <a:ext cx="14369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836C2-4B81-4556-B9BD-011F1540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901" y="1005840"/>
            <a:ext cx="6441439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1F154-EE3C-4802-BFCC-FC420E0B5AEA}"/>
              </a:ext>
            </a:extLst>
          </p:cNvPr>
          <p:cNvSpPr txBox="1"/>
          <p:nvPr/>
        </p:nvSpPr>
        <p:spPr>
          <a:xfrm>
            <a:off x="0" y="-15221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Germ cells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83C42-2D82-4835-80F1-861051B49B93}"/>
              </a:ext>
            </a:extLst>
          </p:cNvPr>
          <p:cNvSpPr/>
          <p:nvPr/>
        </p:nvSpPr>
        <p:spPr>
          <a:xfrm>
            <a:off x="195943" y="982176"/>
            <a:ext cx="574765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Reproductive cells located only in the </a:t>
            </a:r>
            <a:r>
              <a:rPr lang="en-US" sz="2800" dirty="0" smtClean="0">
                <a:latin typeface="Comic Sans MS" panose="030F0702030302020204" pitchFamily="66" charset="0"/>
              </a:rPr>
              <a:t>gonads. </a:t>
            </a:r>
            <a:r>
              <a:rPr lang="en-US" sz="2800" dirty="0">
                <a:latin typeface="Comic Sans MS" panose="030F0702030302020204" pitchFamily="66" charset="0"/>
              </a:rPr>
              <a:t>It contains half the number of </a:t>
            </a:r>
            <a:r>
              <a:rPr lang="en-US" sz="2800" dirty="0" smtClean="0">
                <a:latin typeface="Comic Sans MS" panose="030F0702030302020204" pitchFamily="66" charset="0"/>
              </a:rPr>
              <a:t>chromosomes (</a:t>
            </a:r>
            <a:r>
              <a:rPr lang="en-US" sz="2800" dirty="0">
                <a:latin typeface="Comic Sans MS" panose="030F0702030302020204" pitchFamily="66" charset="0"/>
              </a:rPr>
              <a:t>23N )  of a somatic cell and able to unite with one from the opposite sex to form a new individual; a </a:t>
            </a:r>
            <a:r>
              <a:rPr lang="en-US" sz="2800" dirty="0" smtClean="0">
                <a:latin typeface="Comic Sans MS" panose="030F0702030302020204" pitchFamily="66" charset="0"/>
              </a:rPr>
              <a:t>gamete (46 N)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65D693-71D5-4751-83AE-41CDC9D5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888274"/>
            <a:ext cx="6248400" cy="59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1F154-EE3C-4802-BFCC-FC420E0B5AEA}"/>
              </a:ext>
            </a:extLst>
          </p:cNvPr>
          <p:cNvSpPr txBox="1"/>
          <p:nvPr/>
        </p:nvSpPr>
        <p:spPr>
          <a:xfrm>
            <a:off x="0" y="-15221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Gamete ( Sex cell ) 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83C42-2D82-4835-80F1-861051B49B93}"/>
              </a:ext>
            </a:extLst>
          </p:cNvPr>
          <p:cNvSpPr/>
          <p:nvPr/>
        </p:nvSpPr>
        <p:spPr>
          <a:xfrm>
            <a:off x="274321" y="985745"/>
            <a:ext cx="53702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Female gametes are called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ova</a:t>
            </a:r>
            <a:r>
              <a:rPr lang="en-US" sz="2800" dirty="0">
                <a:latin typeface="Comic Sans MS" panose="030F0702030302020204" pitchFamily="66" charset="0"/>
              </a:rPr>
              <a:t> or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egg cells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Male</a:t>
            </a:r>
            <a:r>
              <a:rPr lang="en-US" sz="2800" dirty="0">
                <a:latin typeface="Comic Sans MS" panose="030F0702030302020204" pitchFamily="66" charset="0"/>
              </a:rPr>
              <a:t> gametes are called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sperm</a:t>
            </a:r>
            <a:r>
              <a:rPr lang="en-US" sz="2800" dirty="0">
                <a:latin typeface="Comic Sans MS" panose="030F0702030302020204" pitchFamily="66" charset="0"/>
              </a:rPr>
              <a:t>. 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Gametes are haploid cells, and each cell carries only one copy of each chromosome (23 </a:t>
            </a:r>
            <a:r>
              <a:rPr lang="en-US" sz="2800" dirty="0" smtClean="0">
                <a:latin typeface="Comic Sans MS" panose="030F0702030302020204" pitchFamily="66" charset="0"/>
              </a:rPr>
              <a:t>Chromosomes).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8" y="985745"/>
            <a:ext cx="5597236" cy="3381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8"/>
          <a:stretch/>
        </p:blipFill>
        <p:spPr>
          <a:xfrm>
            <a:off x="6179129" y="4367121"/>
            <a:ext cx="5597236" cy="22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1F154-EE3C-4802-BFCC-FC420E0B5AEA}"/>
              </a:ext>
            </a:extLst>
          </p:cNvPr>
          <p:cNvSpPr txBox="1"/>
          <p:nvPr/>
        </p:nvSpPr>
        <p:spPr>
          <a:xfrm>
            <a:off x="0" y="-15221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Primordial germ cells ( PGC) 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83C42-2D82-4835-80F1-861051B49B93}"/>
              </a:ext>
            </a:extLst>
          </p:cNvPr>
          <p:cNvSpPr/>
          <p:nvPr/>
        </p:nvSpPr>
        <p:spPr>
          <a:xfrm>
            <a:off x="319314" y="1027837"/>
            <a:ext cx="62643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Specialized cells that are precursors of gametes . It develops at second week and start to migrate from yolk sac toward the developing gonad and reach it by the end of 5</a:t>
            </a:r>
            <a:r>
              <a:rPr lang="en-US" sz="2400" baseline="30000" dirty="0">
                <a:latin typeface="Comic Sans MS" panose="030F0702030302020204" pitchFamily="66" charset="0"/>
              </a:rPr>
              <a:t>th</a:t>
            </a:r>
            <a:r>
              <a:rPr lang="en-US" sz="2400" dirty="0">
                <a:latin typeface="Comic Sans MS" panose="030F0702030302020204" pitchFamily="66" charset="0"/>
              </a:rPr>
              <a:t> week . It undergoes mitoses to increase the number and then meiosis to complete its maturation to sperm or </a:t>
            </a:r>
            <a:r>
              <a:rPr lang="en-US" sz="2400" dirty="0" smtClean="0">
                <a:latin typeface="Comic Sans MS" panose="030F0702030302020204" pitchFamily="66" charset="0"/>
              </a:rPr>
              <a:t>eggs </a:t>
            </a:r>
            <a:r>
              <a:rPr lang="en-US" sz="2400" dirty="0">
                <a:latin typeface="Comic Sans MS" panose="030F0702030302020204" pitchFamily="66" charset="0"/>
              </a:rPr>
              <a:t>that generate a new organism upon fertilization</a:t>
            </a:r>
            <a:r>
              <a:rPr lang="en-US" dirty="0"/>
              <a:t>. </a:t>
            </a:r>
            <a:endParaRPr lang="en-US" sz="3200" dirty="0">
              <a:ln w="0"/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CB74A-2BE7-4BB6-A755-BE58C3399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8" t="3637" r="2335" b="3914"/>
          <a:stretch/>
        </p:blipFill>
        <p:spPr>
          <a:xfrm>
            <a:off x="6492239" y="1027837"/>
            <a:ext cx="5699761" cy="56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470</Words>
  <Application>Microsoft Office PowerPoint</Application>
  <PresentationFormat>Widescreen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Comic Sans MS</vt:lpstr>
      <vt:lpstr>Wingdings</vt:lpstr>
      <vt:lpstr>Wingdings 2</vt:lpstr>
      <vt:lpstr>Office Theme</vt:lpstr>
      <vt:lpstr>Medical embryology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hassna jawad</dc:creator>
  <cp:lastModifiedBy>96477</cp:lastModifiedBy>
  <cp:revision>44</cp:revision>
  <dcterms:created xsi:type="dcterms:W3CDTF">2020-09-05T07:47:48Z</dcterms:created>
  <dcterms:modified xsi:type="dcterms:W3CDTF">2021-10-30T17:21:34Z</dcterms:modified>
</cp:coreProperties>
</file>